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432" r:id="rId4"/>
    <p:sldId id="417" r:id="rId5"/>
    <p:sldId id="418" r:id="rId6"/>
    <p:sldId id="312" r:id="rId7"/>
    <p:sldId id="311" r:id="rId8"/>
    <p:sldId id="313" r:id="rId9"/>
    <p:sldId id="310" r:id="rId10"/>
    <p:sldId id="299" r:id="rId11"/>
    <p:sldId id="317" r:id="rId12"/>
    <p:sldId id="286" r:id="rId13"/>
    <p:sldId id="297" r:id="rId14"/>
    <p:sldId id="265" r:id="rId15"/>
  </p:sldIdLst>
  <p:sldSz cx="10691813" cy="7559675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ветлана Шакшина" initials="С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6E3"/>
    <a:srgbClr val="C49493"/>
    <a:srgbClr val="BAB1BA"/>
    <a:srgbClr val="BFAEA4"/>
    <a:srgbClr val="C2AF95"/>
    <a:srgbClr val="BB221F"/>
    <a:srgbClr val="A0A39A"/>
    <a:srgbClr val="5E5873"/>
    <a:srgbClr val="AEB5C2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1" d="100"/>
          <a:sy n="51" d="100"/>
        </p:scale>
        <p:origin x="-763" y="38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A9E91-EF37-4E75-AFEC-07A0B366D42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39838"/>
            <a:ext cx="47371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EBBAF-4F71-4A42-8A7C-2A2AEB5DF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0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EBBAF-4F71-4A42-8A7C-2A2AEB5DF72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04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EBBAF-4F71-4A42-8A7C-2A2AEB5DF72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285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EBBAF-4F71-4A42-8A7C-2A2AEB5DF724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EBBAF-4F71-4A42-8A7C-2A2AEB5DF724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EBBAF-4F71-4A42-8A7C-2A2AEB5DF724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EBBAF-4F71-4A42-8A7C-2A2AEB5DF724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5"/>
            </a:lvl1pPr>
            <a:lvl2pPr marL="504190" indent="0" algn="ctr">
              <a:buNone/>
              <a:defRPr sz="2205"/>
            </a:lvl2pPr>
            <a:lvl3pPr marL="1007745" indent="0" algn="ctr">
              <a:buNone/>
              <a:defRPr sz="1985"/>
            </a:lvl3pPr>
            <a:lvl4pPr marL="1511935" indent="0" algn="ctr">
              <a:buNone/>
              <a:defRPr sz="1765"/>
            </a:lvl4pPr>
            <a:lvl5pPr marL="2016125" indent="0" algn="ctr">
              <a:buNone/>
              <a:defRPr sz="1765"/>
            </a:lvl5pPr>
            <a:lvl6pPr marL="2519680" indent="0" algn="ctr">
              <a:buNone/>
              <a:defRPr sz="1765"/>
            </a:lvl6pPr>
            <a:lvl7pPr marL="3023870" indent="0" algn="ctr">
              <a:buNone/>
              <a:defRPr sz="1765"/>
            </a:lvl7pPr>
            <a:lvl8pPr marL="3528060" indent="0" algn="ctr">
              <a:buNone/>
              <a:defRPr sz="1765"/>
            </a:lvl8pPr>
            <a:lvl9pPr marL="4031615" indent="0" algn="ctr">
              <a:buNone/>
              <a:defRPr sz="1765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5">
                <a:solidFill>
                  <a:schemeClr val="tx1"/>
                </a:solidFill>
              </a:defRPr>
            </a:lvl1pPr>
            <a:lvl2pPr marL="50419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745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1935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4pPr>
            <a:lvl5pPr marL="2016125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5pPr>
            <a:lvl6pPr marL="251968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6pPr>
            <a:lvl7pPr marL="302387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7pPr>
            <a:lvl8pPr marL="352806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8pPr>
            <a:lvl9pPr marL="4031615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5" b="1"/>
            </a:lvl1pPr>
            <a:lvl2pPr marL="504190" indent="0">
              <a:buNone/>
              <a:defRPr sz="2205" b="1"/>
            </a:lvl2pPr>
            <a:lvl3pPr marL="1007745" indent="0">
              <a:buNone/>
              <a:defRPr sz="1985" b="1"/>
            </a:lvl3pPr>
            <a:lvl4pPr marL="1511935" indent="0">
              <a:buNone/>
              <a:defRPr sz="1765" b="1"/>
            </a:lvl4pPr>
            <a:lvl5pPr marL="2016125" indent="0">
              <a:buNone/>
              <a:defRPr sz="1765" b="1"/>
            </a:lvl5pPr>
            <a:lvl6pPr marL="2519680" indent="0">
              <a:buNone/>
              <a:defRPr sz="1765" b="1"/>
            </a:lvl6pPr>
            <a:lvl7pPr marL="3023870" indent="0">
              <a:buNone/>
              <a:defRPr sz="1765" b="1"/>
            </a:lvl7pPr>
            <a:lvl8pPr marL="3528060" indent="0">
              <a:buNone/>
              <a:defRPr sz="1765" b="1"/>
            </a:lvl8pPr>
            <a:lvl9pPr marL="4031615" indent="0">
              <a:buNone/>
              <a:defRPr sz="176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5" b="1"/>
            </a:lvl1pPr>
            <a:lvl2pPr marL="504190" indent="0">
              <a:buNone/>
              <a:defRPr sz="2205" b="1"/>
            </a:lvl2pPr>
            <a:lvl3pPr marL="1007745" indent="0">
              <a:buNone/>
              <a:defRPr sz="1985" b="1"/>
            </a:lvl3pPr>
            <a:lvl4pPr marL="1511935" indent="0">
              <a:buNone/>
              <a:defRPr sz="1765" b="1"/>
            </a:lvl4pPr>
            <a:lvl5pPr marL="2016125" indent="0">
              <a:buNone/>
              <a:defRPr sz="1765" b="1"/>
            </a:lvl5pPr>
            <a:lvl6pPr marL="2519680" indent="0">
              <a:buNone/>
              <a:defRPr sz="1765" b="1"/>
            </a:lvl6pPr>
            <a:lvl7pPr marL="3023870" indent="0">
              <a:buNone/>
              <a:defRPr sz="1765" b="1"/>
            </a:lvl7pPr>
            <a:lvl8pPr marL="3528060" indent="0">
              <a:buNone/>
              <a:defRPr sz="1765" b="1"/>
            </a:lvl8pPr>
            <a:lvl9pPr marL="4031615" indent="0">
              <a:buNone/>
              <a:defRPr sz="176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5"/>
            </a:lvl1pPr>
            <a:lvl2pPr>
              <a:defRPr sz="3085"/>
            </a:lvl2pPr>
            <a:lvl3pPr>
              <a:defRPr sz="2645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5"/>
            </a:lvl1pPr>
            <a:lvl2pPr marL="504190" indent="0">
              <a:buNone/>
              <a:defRPr sz="1545"/>
            </a:lvl2pPr>
            <a:lvl3pPr marL="1007745" indent="0">
              <a:buNone/>
              <a:defRPr sz="1325"/>
            </a:lvl3pPr>
            <a:lvl4pPr marL="1511935" indent="0">
              <a:buNone/>
              <a:defRPr sz="1100"/>
            </a:lvl4pPr>
            <a:lvl5pPr marL="2016125" indent="0">
              <a:buNone/>
              <a:defRPr sz="1100"/>
            </a:lvl5pPr>
            <a:lvl6pPr marL="2519680" indent="0">
              <a:buNone/>
              <a:defRPr sz="1100"/>
            </a:lvl6pPr>
            <a:lvl7pPr marL="3023870" indent="0">
              <a:buNone/>
              <a:defRPr sz="1100"/>
            </a:lvl7pPr>
            <a:lvl8pPr marL="3528060" indent="0">
              <a:buNone/>
              <a:defRPr sz="1100"/>
            </a:lvl8pPr>
            <a:lvl9pPr marL="403161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5"/>
            </a:lvl1pPr>
            <a:lvl2pPr marL="504190" indent="0">
              <a:buNone/>
              <a:defRPr sz="3085"/>
            </a:lvl2pPr>
            <a:lvl3pPr marL="1007745" indent="0">
              <a:buNone/>
              <a:defRPr sz="2645"/>
            </a:lvl3pPr>
            <a:lvl4pPr marL="1511935" indent="0">
              <a:buNone/>
              <a:defRPr sz="2205"/>
            </a:lvl4pPr>
            <a:lvl5pPr marL="2016125" indent="0">
              <a:buNone/>
              <a:defRPr sz="2205"/>
            </a:lvl5pPr>
            <a:lvl6pPr marL="2519680" indent="0">
              <a:buNone/>
              <a:defRPr sz="2205"/>
            </a:lvl6pPr>
            <a:lvl7pPr marL="3023870" indent="0">
              <a:buNone/>
              <a:defRPr sz="2205"/>
            </a:lvl7pPr>
            <a:lvl8pPr marL="3528060" indent="0">
              <a:buNone/>
              <a:defRPr sz="2205"/>
            </a:lvl8pPr>
            <a:lvl9pPr marL="4031615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5"/>
            </a:lvl1pPr>
            <a:lvl2pPr marL="504190" indent="0">
              <a:buNone/>
              <a:defRPr sz="1545"/>
            </a:lvl2pPr>
            <a:lvl3pPr marL="1007745" indent="0">
              <a:buNone/>
              <a:defRPr sz="1325"/>
            </a:lvl3pPr>
            <a:lvl4pPr marL="1511935" indent="0">
              <a:buNone/>
              <a:defRPr sz="1100"/>
            </a:lvl4pPr>
            <a:lvl5pPr marL="2016125" indent="0">
              <a:buNone/>
              <a:defRPr sz="1100"/>
            </a:lvl5pPr>
            <a:lvl6pPr marL="2519680" indent="0">
              <a:buNone/>
              <a:defRPr sz="1100"/>
            </a:lvl6pPr>
            <a:lvl7pPr marL="3023870" indent="0">
              <a:buNone/>
              <a:defRPr sz="1100"/>
            </a:lvl7pPr>
            <a:lvl8pPr marL="3528060" indent="0">
              <a:buNone/>
              <a:defRPr sz="1100"/>
            </a:lvl8pPr>
            <a:lvl9pPr marL="403161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306DC-C974-48C6-A236-13BB47D8217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D69DD-9A0B-4384-9AD7-F1E6D08B969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07745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95" indent="-252095" algn="l" defTabSz="1007745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5" kern="1200">
          <a:solidFill>
            <a:schemeClr val="tx1"/>
          </a:solidFill>
          <a:latin typeface="+mn-lt"/>
          <a:ea typeface="+mn-ea"/>
          <a:cs typeface="+mn-cs"/>
        </a:defRPr>
      </a:lvl1pPr>
      <a:lvl2pPr marL="75565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5" kern="1200">
          <a:solidFill>
            <a:schemeClr val="tx1"/>
          </a:solidFill>
          <a:latin typeface="+mn-lt"/>
          <a:ea typeface="+mn-ea"/>
          <a:cs typeface="+mn-cs"/>
        </a:defRPr>
      </a:lvl2pPr>
      <a:lvl3pPr marL="125984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3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758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177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596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7952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1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19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774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12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1968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387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06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161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.pn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8.png"/><Relationship Id="rId9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"/>
            <a:ext cx="10691813" cy="75586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220" y="2906395"/>
            <a:ext cx="6252845" cy="1551940"/>
          </a:xfrm>
        </p:spPr>
        <p:txBody>
          <a:bodyPr>
            <a:normAutofit/>
          </a:bodyPr>
          <a:lstStyle/>
          <a:p>
            <a:pPr algn="l"/>
            <a:r>
              <a:rPr lang="ru-RU" sz="2800" dirty="0">
                <a:solidFill>
                  <a:srgbClr val="BB221F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Меры поддержки </a:t>
            </a:r>
            <a:br>
              <a:rPr lang="ru-RU" sz="2800" dirty="0">
                <a:solidFill>
                  <a:srgbClr val="BB221F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ru-RU" sz="2800" dirty="0">
                <a:solidFill>
                  <a:srgbClr val="BB221F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субъектов малого и среднего предпринимательства РК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5854" y="5054831"/>
            <a:ext cx="4144063" cy="1173662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Исполнительный директор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ru-RU" sz="2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Шакшина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ru-RU" sz="2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Светлана Вячеславовна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608708"/>
            <a:ext cx="504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26" y="427724"/>
            <a:ext cx="3464505" cy="11735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009"/>
            <a:ext cx="10691813" cy="756168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193" y="340839"/>
            <a:ext cx="9221689" cy="553013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ВИДЫ ДЕЯТЕЛЬНОСТИ</a:t>
            </a:r>
            <a:r>
              <a:rPr lang="en-US" sz="26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6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ФОНДА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56751" y="6812439"/>
            <a:ext cx="3467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012490"/>
            <a:ext cx="504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67266" y="1777109"/>
            <a:ext cx="7560000" cy="2160000"/>
          </a:xfrm>
          <a:prstGeom prst="rect">
            <a:avLst/>
          </a:prstGeom>
          <a:solidFill>
            <a:srgbClr val="BFAEA4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74884" y="1777108"/>
            <a:ext cx="1903839" cy="2130604"/>
          </a:xfrm>
          <a:prstGeom prst="ellipse">
            <a:avLst/>
          </a:prstGeom>
          <a:solidFill>
            <a:srgbClr val="BFAEA4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67266" y="4317173"/>
            <a:ext cx="7560000" cy="2160000"/>
          </a:xfrm>
          <a:prstGeom prst="rect">
            <a:avLst/>
          </a:prstGeom>
          <a:solidFill>
            <a:srgbClr val="A0A39A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74884" y="4317172"/>
            <a:ext cx="1903839" cy="2130604"/>
          </a:xfrm>
          <a:prstGeom prst="ellipse">
            <a:avLst/>
          </a:prstGeom>
          <a:solidFill>
            <a:srgbClr val="A0A39A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50" y="1788467"/>
            <a:ext cx="2156958" cy="2160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4" y="4336383"/>
            <a:ext cx="2156958" cy="2160000"/>
          </a:xfrm>
          <a:prstGeom prst="rect">
            <a:avLst/>
          </a:prstGeom>
        </p:spPr>
      </p:pic>
      <p:sp>
        <p:nvSpPr>
          <p:cNvPr id="18" name="Подзаголовок 2"/>
          <p:cNvSpPr txBox="1"/>
          <p:nvPr/>
        </p:nvSpPr>
        <p:spPr>
          <a:xfrm>
            <a:off x="3161893" y="2708806"/>
            <a:ext cx="5965373" cy="1389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Предоставление займов для осуществления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предпринимательской деятельности</a:t>
            </a:r>
            <a:endParaRPr lang="ru-RU" sz="1600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9" name="Заголовок 1"/>
          <p:cNvSpPr txBox="1"/>
          <p:nvPr/>
        </p:nvSpPr>
        <p:spPr>
          <a:xfrm>
            <a:off x="3127256" y="2119826"/>
            <a:ext cx="9221689" cy="553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0077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МИКРОФИНАНСИРОВАНИЕ</a:t>
            </a:r>
          </a:p>
        </p:txBody>
      </p:sp>
      <p:sp>
        <p:nvSpPr>
          <p:cNvPr id="20" name="Заголовок 1"/>
          <p:cNvSpPr txBox="1"/>
          <p:nvPr/>
        </p:nvSpPr>
        <p:spPr>
          <a:xfrm>
            <a:off x="3127256" y="4566197"/>
            <a:ext cx="9221689" cy="553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0077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ГАРАНТИЙНАЯ ПОДДЕРЖКА</a:t>
            </a:r>
          </a:p>
        </p:txBody>
      </p:sp>
      <p:sp>
        <p:nvSpPr>
          <p:cNvPr id="21" name="Подзаголовок 2"/>
          <p:cNvSpPr txBox="1"/>
          <p:nvPr/>
        </p:nvSpPr>
        <p:spPr>
          <a:xfrm>
            <a:off x="3127256" y="5119210"/>
            <a:ext cx="5965373" cy="1389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Предоставление поручительств по обязательствам,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вытекающим из договоров о предоставлении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кредитов, займов и банковских гарантий</a:t>
            </a:r>
            <a:endParaRPr lang="ru-RU" sz="1600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6168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125" y="340995"/>
            <a:ext cx="9499600" cy="553085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РЕЗУЛЬТАТЫ ДЕЯТЕЛЬНОСТИ ФОНДА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56751" y="6812439"/>
            <a:ext cx="346753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6410" y="1367155"/>
            <a:ext cx="4500245" cy="2602865"/>
          </a:xfrm>
          <a:prstGeom prst="rect">
            <a:avLst/>
          </a:prstGeom>
          <a:solidFill>
            <a:srgbClr val="BFAEA4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1" y="893852"/>
            <a:ext cx="828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87045" y="4171950"/>
            <a:ext cx="4557395" cy="2665095"/>
          </a:xfrm>
          <a:prstGeom prst="rect">
            <a:avLst/>
          </a:prstGeom>
          <a:solidFill>
            <a:srgbClr val="C2AF95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дзаголовок 2"/>
          <p:cNvSpPr txBox="1"/>
          <p:nvPr/>
        </p:nvSpPr>
        <p:spPr>
          <a:xfrm>
            <a:off x="887730" y="1464945"/>
            <a:ext cx="3558540" cy="393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</a:t>
            </a:r>
            <a:r>
              <a:rPr lang="ru-RU" sz="1800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редоставлены микрозаймы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22875" y="1424940"/>
            <a:ext cx="4390390" cy="2545080"/>
          </a:xfrm>
          <a:prstGeom prst="rect">
            <a:avLst/>
          </a:prstGeom>
          <a:solidFill>
            <a:srgbClr val="C49493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Заголовок 1"/>
          <p:cNvSpPr txBox="1"/>
          <p:nvPr/>
        </p:nvSpPr>
        <p:spPr>
          <a:xfrm>
            <a:off x="887730" y="1991360"/>
            <a:ext cx="3558540" cy="1261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77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000" b="1" dirty="0">
                <a:solidFill>
                  <a:schemeClr val="tx2">
                    <a:lumMod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1296</a:t>
            </a:r>
          </a:p>
        </p:txBody>
      </p:sp>
      <p:sp>
        <p:nvSpPr>
          <p:cNvPr id="17" name="Прямоугольник 16"/>
          <p:cNvSpPr/>
          <p:nvPr/>
        </p:nvSpPr>
        <p:spPr>
          <a:xfrm flipV="1">
            <a:off x="1019197" y="3386248"/>
            <a:ext cx="18000" cy="360000"/>
          </a:xfrm>
          <a:prstGeom prst="rect">
            <a:avLst/>
          </a:prstGeom>
          <a:solidFill>
            <a:srgbClr val="BB221F">
              <a:alpha val="87000"/>
            </a:srgb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дзаголовок 2"/>
          <p:cNvSpPr txBox="1"/>
          <p:nvPr/>
        </p:nvSpPr>
        <p:spPr>
          <a:xfrm>
            <a:off x="1196839" y="3353625"/>
            <a:ext cx="2248208" cy="393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субъектам МСП</a:t>
            </a:r>
          </a:p>
        </p:txBody>
      </p:sp>
      <p:sp>
        <p:nvSpPr>
          <p:cNvPr id="35" name="Подзаголовок 2"/>
          <p:cNvSpPr txBox="1"/>
          <p:nvPr/>
        </p:nvSpPr>
        <p:spPr>
          <a:xfrm>
            <a:off x="849544" y="4191838"/>
            <a:ext cx="2942797" cy="393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 общую сумму</a:t>
            </a:r>
          </a:p>
        </p:txBody>
      </p:sp>
      <p:sp>
        <p:nvSpPr>
          <p:cNvPr id="36" name="Заголовок 1"/>
          <p:cNvSpPr txBox="1"/>
          <p:nvPr/>
        </p:nvSpPr>
        <p:spPr>
          <a:xfrm>
            <a:off x="887730" y="4998085"/>
            <a:ext cx="3274695" cy="1261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77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000" b="1" dirty="0">
                <a:solidFill>
                  <a:schemeClr val="tx2">
                    <a:lumMod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2,8</a:t>
            </a:r>
          </a:p>
        </p:txBody>
      </p:sp>
      <p:sp>
        <p:nvSpPr>
          <p:cNvPr id="37" name="Прямоугольник 36"/>
          <p:cNvSpPr/>
          <p:nvPr/>
        </p:nvSpPr>
        <p:spPr>
          <a:xfrm flipV="1">
            <a:off x="1024277" y="6350141"/>
            <a:ext cx="18000" cy="360000"/>
          </a:xfrm>
          <a:prstGeom prst="rect">
            <a:avLst/>
          </a:prstGeom>
          <a:solidFill>
            <a:srgbClr val="BB221F">
              <a:alpha val="87000"/>
            </a:srgb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одзаголовок 2"/>
          <p:cNvSpPr txBox="1"/>
          <p:nvPr/>
        </p:nvSpPr>
        <p:spPr>
          <a:xfrm>
            <a:off x="1129529" y="6300373"/>
            <a:ext cx="2043406" cy="393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млрд. рублей</a:t>
            </a:r>
          </a:p>
        </p:txBody>
      </p:sp>
      <p:sp>
        <p:nvSpPr>
          <p:cNvPr id="4" name="Подзаголовок 2"/>
          <p:cNvSpPr txBox="1"/>
          <p:nvPr/>
        </p:nvSpPr>
        <p:spPr>
          <a:xfrm>
            <a:off x="5454015" y="1480787"/>
            <a:ext cx="4059555" cy="393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800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Оказана гарантийная поддержка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00625" y="4325620"/>
            <a:ext cx="4612005" cy="2665095"/>
          </a:xfrm>
          <a:prstGeom prst="rect">
            <a:avLst/>
          </a:prstGeom>
          <a:solidFill>
            <a:srgbClr val="A0A39A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751" y="3576203"/>
            <a:ext cx="1893091" cy="3730760"/>
          </a:xfrm>
          <a:prstGeom prst="rect">
            <a:avLst/>
          </a:prstGeom>
        </p:spPr>
      </p:pic>
      <p:sp>
        <p:nvSpPr>
          <p:cNvPr id="9" name="Заголовок 1"/>
          <p:cNvSpPr txBox="1"/>
          <p:nvPr/>
        </p:nvSpPr>
        <p:spPr>
          <a:xfrm>
            <a:off x="5454015" y="1991360"/>
            <a:ext cx="3558540" cy="1261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77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000" b="1" dirty="0">
                <a:solidFill>
                  <a:schemeClr val="tx2">
                    <a:lumMod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1256</a:t>
            </a:r>
          </a:p>
        </p:txBody>
      </p:sp>
      <p:sp>
        <p:nvSpPr>
          <p:cNvPr id="13" name="Подзаголовок 2"/>
          <p:cNvSpPr txBox="1"/>
          <p:nvPr/>
        </p:nvSpPr>
        <p:spPr>
          <a:xfrm>
            <a:off x="6054588" y="3386645"/>
            <a:ext cx="2408475" cy="393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субъектам МСП</a:t>
            </a:r>
          </a:p>
        </p:txBody>
      </p:sp>
      <p:sp>
        <p:nvSpPr>
          <p:cNvPr id="16" name="Подзаголовок 2"/>
          <p:cNvSpPr txBox="1"/>
          <p:nvPr/>
        </p:nvSpPr>
        <p:spPr>
          <a:xfrm>
            <a:off x="6054725" y="4350385"/>
            <a:ext cx="3558540" cy="393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получили заемных средств под поручительство Фонда </a:t>
            </a:r>
          </a:p>
        </p:txBody>
      </p:sp>
      <p:sp>
        <p:nvSpPr>
          <p:cNvPr id="21" name="Заголовок 1"/>
          <p:cNvSpPr txBox="1"/>
          <p:nvPr/>
        </p:nvSpPr>
        <p:spPr>
          <a:xfrm>
            <a:off x="6054725" y="4954905"/>
            <a:ext cx="3458845" cy="1261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77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000" b="1" dirty="0">
                <a:solidFill>
                  <a:schemeClr val="tx2">
                    <a:lumMod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27</a:t>
            </a:r>
          </a:p>
        </p:txBody>
      </p:sp>
      <p:sp>
        <p:nvSpPr>
          <p:cNvPr id="22" name="Подзаголовок 2"/>
          <p:cNvSpPr txBox="1"/>
          <p:nvPr/>
        </p:nvSpPr>
        <p:spPr>
          <a:xfrm>
            <a:off x="6236199" y="6427373"/>
            <a:ext cx="2043406" cy="393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млрд рублей</a:t>
            </a:r>
          </a:p>
        </p:txBody>
      </p:sp>
      <p:sp>
        <p:nvSpPr>
          <p:cNvPr id="23" name="Прямоугольник 22"/>
          <p:cNvSpPr/>
          <p:nvPr/>
        </p:nvSpPr>
        <p:spPr>
          <a:xfrm flipV="1">
            <a:off x="6155712" y="6477141"/>
            <a:ext cx="18000" cy="360000"/>
          </a:xfrm>
          <a:prstGeom prst="rect">
            <a:avLst/>
          </a:prstGeom>
          <a:solidFill>
            <a:srgbClr val="BB221F">
              <a:alpha val="87000"/>
            </a:srgb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6036967" y="3419616"/>
            <a:ext cx="18000" cy="360000"/>
          </a:xfrm>
          <a:prstGeom prst="rect">
            <a:avLst/>
          </a:prstGeom>
          <a:solidFill>
            <a:srgbClr val="BB221F">
              <a:alpha val="87000"/>
            </a:srgb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6">
            <a:extLst>
              <a:ext uri="{FF2B5EF4-FFF2-40B4-BE49-F238E27FC236}">
                <a16:creationId xmlns:a16="http://schemas.microsoft.com/office/drawing/2014/main" xmlns="" id="{FC685F31-4636-BB44-6C5E-20CF3FB43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7420"/>
            <a:ext cx="10691813" cy="7561684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E6A922-F69E-8932-78BA-DCE73FEF633C}"/>
              </a:ext>
            </a:extLst>
          </p:cNvPr>
          <p:cNvSpPr/>
          <p:nvPr/>
        </p:nvSpPr>
        <p:spPr>
          <a:xfrm>
            <a:off x="339673" y="1789410"/>
            <a:ext cx="9164249" cy="1178271"/>
          </a:xfrm>
          <a:prstGeom prst="rect">
            <a:avLst/>
          </a:prstGeom>
          <a:gradFill>
            <a:gsLst>
              <a:gs pos="100000">
                <a:schemeClr val="bg1">
                  <a:lumMod val="65000"/>
                </a:schemeClr>
              </a:gs>
              <a:gs pos="0">
                <a:srgbClr val="002060">
                  <a:alpha val="0"/>
                </a:srgbClr>
              </a:gs>
            </a:gsLst>
            <a:lin ang="0" scaled="0"/>
          </a:gradFill>
          <a:effectLst>
            <a:outerShdw blurRad="50800" dist="50800" dir="5400000" algn="ctr" rotWithShape="0">
              <a:srgbClr val="000000">
                <a:alpha val="65000"/>
              </a:srgbClr>
            </a:outerShdw>
          </a:effectLst>
        </p:spPr>
        <p:txBody>
          <a:bodyPr wrap="square">
            <a:spAutoFit/>
          </a:bodyPr>
          <a:lstStyle>
            <a:lvl1pPr indent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ru-RU" altLang="ru-RU" sz="1764" b="1" dirty="0">
                <a:solidFill>
                  <a:schemeClr val="bg1"/>
                </a:solidFill>
                <a:cs typeface="Times New Roman" panose="02020603050405020304" pitchFamily="18" charset="0"/>
              </a:rPr>
              <a:t>Плательщики налогов на территории Республики Карелия, осуществляющие деятельность на территории РК, в том числе осуществляющем деятельность на территории РК через филиалы или обособленные подразделения – в отношении юридических лиц;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4BA9B9E-FA86-D7AD-0142-69C05CC11CE8}"/>
              </a:ext>
            </a:extLst>
          </p:cNvPr>
          <p:cNvSpPr/>
          <p:nvPr/>
        </p:nvSpPr>
        <p:spPr>
          <a:xfrm>
            <a:off x="339673" y="3350176"/>
            <a:ext cx="5953244" cy="363818"/>
          </a:xfrm>
          <a:prstGeom prst="rect">
            <a:avLst/>
          </a:prstGeom>
          <a:gradFill>
            <a:gsLst>
              <a:gs pos="100000">
                <a:schemeClr val="bg1">
                  <a:lumMod val="65000"/>
                </a:schemeClr>
              </a:gs>
              <a:gs pos="0">
                <a:srgbClr val="002060">
                  <a:alpha val="0"/>
                </a:srgbClr>
              </a:gs>
            </a:gsLst>
            <a:lin ang="0" scaled="0"/>
          </a:gradFill>
          <a:effectLst>
            <a:outerShdw blurRad="50800" dist="50800" dir="5400000" algn="ctr" rotWithShape="0">
              <a:srgbClr val="000000">
                <a:alpha val="65000"/>
              </a:srgbClr>
            </a:outerShdw>
          </a:effectLst>
        </p:spPr>
        <p:txBody>
          <a:bodyPr>
            <a:spAutoFit/>
          </a:bodyPr>
          <a:lstStyle/>
          <a:p>
            <a:pPr indent="495223" algn="just">
              <a:defRPr/>
            </a:pPr>
            <a:r>
              <a:rPr lang="ru-RU" sz="1764" b="1" dirty="0">
                <a:solidFill>
                  <a:schemeClr val="bg1"/>
                </a:solidFill>
              </a:rPr>
              <a:t>Наличие записи о субъекте в реестре МСП;</a:t>
            </a:r>
            <a:endParaRPr lang="ru-RU" altLang="ru-RU" sz="1764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F26D9E-E2FE-63CF-04F8-535D335E80B4}"/>
              </a:ext>
            </a:extLst>
          </p:cNvPr>
          <p:cNvSpPr/>
          <p:nvPr/>
        </p:nvSpPr>
        <p:spPr>
          <a:xfrm>
            <a:off x="214009" y="4152938"/>
            <a:ext cx="9348098" cy="1449756"/>
          </a:xfrm>
          <a:prstGeom prst="rect">
            <a:avLst/>
          </a:prstGeom>
          <a:gradFill>
            <a:gsLst>
              <a:gs pos="100000">
                <a:schemeClr val="bg1">
                  <a:lumMod val="65000"/>
                </a:schemeClr>
              </a:gs>
              <a:gs pos="0">
                <a:srgbClr val="002060">
                  <a:alpha val="0"/>
                </a:srgbClr>
              </a:gs>
            </a:gsLst>
            <a:lin ang="0" scaled="0"/>
          </a:gradFill>
          <a:effectLst>
            <a:outerShdw blurRad="50800" dist="50800" dir="5400000" algn="ctr" rotWithShape="0">
              <a:srgbClr val="000000">
                <a:alpha val="65000"/>
              </a:srgbClr>
            </a:outerShdw>
          </a:effec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ru-RU" altLang="ru-RU" sz="1764" b="1" dirty="0">
                <a:solidFill>
                  <a:schemeClr val="bg1"/>
                </a:solidFill>
                <a:cs typeface="Arial" panose="020B0604020202020204" pitchFamily="34" charset="0"/>
              </a:rPr>
              <a:t>Отсутствие</a:t>
            </a:r>
            <a:r>
              <a:rPr lang="ru-RU" altLang="ru-RU" sz="1764" b="1" dirty="0">
                <a:solidFill>
                  <a:schemeClr val="bg1"/>
                </a:solidFill>
                <a:cs typeface="Times New Roman" panose="02020603050405020304" pitchFamily="18" charset="0"/>
              </a:rPr>
              <a:t> по состоянию на любую дату в течение периода, равного 30 календарным дням, предшествующего дате заключения договора о предоставлении микрозайма, просроченной задолженности по налогам, сборам ‎и иным обязательным платежам в бюджеты бюджетной системы Российской Федерации, превышающей 50 тыс. рублей;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4B21915-ADAB-2622-1B0A-CFE6B4C75D99}"/>
              </a:ext>
            </a:extLst>
          </p:cNvPr>
          <p:cNvSpPr/>
          <p:nvPr/>
        </p:nvSpPr>
        <p:spPr>
          <a:xfrm>
            <a:off x="155824" y="6182158"/>
            <a:ext cx="9348098" cy="906787"/>
          </a:xfrm>
          <a:prstGeom prst="rect">
            <a:avLst/>
          </a:prstGeom>
          <a:gradFill>
            <a:gsLst>
              <a:gs pos="100000">
                <a:schemeClr val="bg1">
                  <a:lumMod val="65000"/>
                </a:schemeClr>
              </a:gs>
              <a:gs pos="0">
                <a:srgbClr val="002060">
                  <a:alpha val="0"/>
                </a:srgbClr>
              </a:gs>
            </a:gsLst>
            <a:lin ang="0" scaled="0"/>
          </a:gradFill>
          <a:effectLst>
            <a:outerShdw blurRad="50800" dist="50800" dir="5400000" algn="ctr" rotWithShape="0">
              <a:srgbClr val="000000">
                <a:alpha val="65000"/>
              </a:srgbClr>
            </a:outerShdw>
          </a:effectLst>
        </p:spPr>
        <p:txBody>
          <a:bodyPr wrap="square">
            <a:spAutoFit/>
          </a:bodyPr>
          <a:lstStyle/>
          <a:p>
            <a:pPr indent="495223" algn="just">
              <a:defRPr/>
            </a:pPr>
            <a:r>
              <a:rPr lang="ru-RU" altLang="ru-RU" sz="1764" b="1" dirty="0">
                <a:solidFill>
                  <a:schemeClr val="bg1"/>
                </a:solidFill>
                <a:cs typeface="Times New Roman" pitchFamily="18" charset="0"/>
              </a:rPr>
              <a:t>Отсутствие ведения бизнеса в сфере игорного бизнеса, производства и (или) реализации подакцизных товаров, добычи и (или) реализации полезных ископаемых, за исключением общераспространенных полезных ископаемых.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8A7119C-CC35-358D-3172-75BDC32B277A}"/>
              </a:ext>
            </a:extLst>
          </p:cNvPr>
          <p:cNvSpPr/>
          <p:nvPr/>
        </p:nvSpPr>
        <p:spPr>
          <a:xfrm>
            <a:off x="214009" y="470730"/>
            <a:ext cx="9679021" cy="906658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rgbClr val="002060">
                  <a:alpha val="0"/>
                </a:srgbClr>
              </a:gs>
            </a:gsLst>
            <a:lin ang="2700000" scaled="1"/>
            <a:tileRect/>
          </a:gradFill>
          <a:effectLst>
            <a:outerShdw blurRad="50800" dist="50800" dir="5400000" algn="ctr" rotWithShape="0">
              <a:srgbClr val="000000">
                <a:alpha val="65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646" b="1" dirty="0">
                <a:solidFill>
                  <a:schemeClr val="bg1"/>
                </a:solidFill>
              </a:rPr>
              <a:t>ТРЕБОВАНИЯ К СУБЪЕКТАМ МСП ДЛЯ ПОЛУЧЕНИЯ ПОДДЕРЖКИ ФОНДА</a:t>
            </a:r>
            <a:endParaRPr lang="ru-RU" sz="2646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009"/>
            <a:ext cx="10691813" cy="756168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193" y="340839"/>
            <a:ext cx="9221689" cy="553013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 ПРОГРАММ ЛЬГОТНОГО ФИНАНСИРОВАНИЯ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56751" y="6812439"/>
            <a:ext cx="346753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1" y="893852"/>
            <a:ext cx="576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481506" y="3565824"/>
            <a:ext cx="3278496" cy="3300561"/>
          </a:xfrm>
          <a:prstGeom prst="rect">
            <a:avLst/>
          </a:prstGeom>
          <a:solidFill>
            <a:srgbClr val="C49493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197606" y="3816031"/>
            <a:ext cx="31881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ПРОГРАММ</a:t>
            </a:r>
          </a:p>
          <a:p>
            <a:r>
              <a:rPr lang="ru-RU" sz="1200" dirty="0">
                <a:solidFill>
                  <a:schemeClr val="bg1"/>
                </a:solidFill>
              </a:rPr>
              <a:t>ЛЬГОТНОГО</a:t>
            </a:r>
          </a:p>
          <a:p>
            <a:r>
              <a:rPr lang="ru-RU" sz="1200" dirty="0">
                <a:solidFill>
                  <a:schemeClr val="bg1"/>
                </a:solidFill>
              </a:rPr>
              <a:t>ФИНАНСИРОВАНИЯ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32" y="1692976"/>
            <a:ext cx="1423419" cy="142341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505" y="1692975"/>
            <a:ext cx="1423419" cy="142341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448" y="1691731"/>
            <a:ext cx="1426467" cy="142341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39" y="1691821"/>
            <a:ext cx="1426467" cy="1423419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959" y="1691731"/>
            <a:ext cx="1423419" cy="1423419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38" y="3565825"/>
            <a:ext cx="1426467" cy="1426467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957" y="3565825"/>
            <a:ext cx="1423419" cy="1426467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32" y="5444004"/>
            <a:ext cx="1423419" cy="1423419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38" y="5444004"/>
            <a:ext cx="1426467" cy="1423419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958" y="5442967"/>
            <a:ext cx="1423419" cy="1423419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32" y="3565825"/>
            <a:ext cx="1423419" cy="1426467"/>
          </a:xfrm>
          <a:prstGeom prst="rect">
            <a:avLst/>
          </a:prstGeom>
        </p:spPr>
      </p:pic>
      <p:sp>
        <p:nvSpPr>
          <p:cNvPr id="55" name="Заголовок 1"/>
          <p:cNvSpPr txBox="1"/>
          <p:nvPr/>
        </p:nvSpPr>
        <p:spPr>
          <a:xfrm>
            <a:off x="2481723" y="4014829"/>
            <a:ext cx="3050222" cy="12620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77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9000" b="1" dirty="0">
                <a:solidFill>
                  <a:srgbClr val="BB221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14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2619819" y="5122895"/>
            <a:ext cx="3046746" cy="407764"/>
          </a:xfrm>
          <a:prstGeom prst="rect">
            <a:avLst/>
          </a:prstGeom>
          <a:solidFill>
            <a:srgbClr val="E8E6E3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2619819" y="5662818"/>
            <a:ext cx="3046746" cy="407764"/>
          </a:xfrm>
          <a:prstGeom prst="rect">
            <a:avLst/>
          </a:prstGeom>
          <a:solidFill>
            <a:srgbClr val="E8E6E3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2619819" y="6191810"/>
            <a:ext cx="3046746" cy="407764"/>
          </a:xfrm>
          <a:prstGeom prst="rect">
            <a:avLst/>
          </a:prstGeom>
          <a:solidFill>
            <a:srgbClr val="E8E6E3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Подзаголовок 2"/>
          <p:cNvSpPr txBox="1"/>
          <p:nvPr/>
        </p:nvSpPr>
        <p:spPr>
          <a:xfrm>
            <a:off x="2736692" y="5208341"/>
            <a:ext cx="2809524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altLang="en-US" sz="1200" b="1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  <a:r>
              <a:rPr lang="ru-RU" sz="1200" b="1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млн. руб.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максимальная сумма</a:t>
            </a:r>
            <a:endParaRPr lang="ru-RU" sz="1200" b="1" dirty="0">
              <a:solidFill>
                <a:srgbClr val="BB221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1" name="Подзаголовок 2"/>
          <p:cNvSpPr txBox="1"/>
          <p:nvPr/>
        </p:nvSpPr>
        <p:spPr>
          <a:xfrm>
            <a:off x="2750911" y="5707467"/>
            <a:ext cx="2809524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 3 лет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максимальный срок </a:t>
            </a:r>
            <a:endParaRPr lang="ru-RU" sz="1200" b="1" dirty="0">
              <a:solidFill>
                <a:srgbClr val="BB221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2" name="Подзаголовок 2"/>
          <p:cNvSpPr txBox="1"/>
          <p:nvPr/>
        </p:nvSpPr>
        <p:spPr>
          <a:xfrm>
            <a:off x="2620101" y="6228046"/>
            <a:ext cx="2809524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 1% до 15%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процентная ставка</a:t>
            </a:r>
            <a:endParaRPr lang="ru-RU" sz="1200" b="1" dirty="0">
              <a:solidFill>
                <a:srgbClr val="BB221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3" name="Подзаголовок 2"/>
          <p:cNvSpPr txBox="1"/>
          <p:nvPr/>
        </p:nvSpPr>
        <p:spPr>
          <a:xfrm>
            <a:off x="564662" y="3117306"/>
            <a:ext cx="1423419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STARTUP</a:t>
            </a:r>
            <a:endParaRPr lang="ru-RU" sz="10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4" name="Подзаголовок 2"/>
          <p:cNvSpPr txBox="1"/>
          <p:nvPr/>
        </p:nvSpPr>
        <p:spPr>
          <a:xfrm>
            <a:off x="564662" y="4979802"/>
            <a:ext cx="1423419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МОНОГОРОД</a:t>
            </a:r>
            <a:endParaRPr lang="ru-RU" sz="10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5" name="Подзаголовок 2"/>
          <p:cNvSpPr txBox="1"/>
          <p:nvPr/>
        </p:nvSpPr>
        <p:spPr>
          <a:xfrm>
            <a:off x="574936" y="6867447"/>
            <a:ext cx="1423419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ПРИОРИТЕТ</a:t>
            </a:r>
            <a:endParaRPr lang="ru-RU" sz="10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6" name="Подзаголовок 2"/>
          <p:cNvSpPr txBox="1"/>
          <p:nvPr/>
        </p:nvSpPr>
        <p:spPr>
          <a:xfrm>
            <a:off x="6143734" y="6867447"/>
            <a:ext cx="1820757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НАДЕЖНЫЙ ПАРТНЕР</a:t>
            </a:r>
            <a:endParaRPr lang="ru-RU" sz="10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7" name="Подзаголовок 2"/>
          <p:cNvSpPr txBox="1"/>
          <p:nvPr/>
        </p:nvSpPr>
        <p:spPr>
          <a:xfrm>
            <a:off x="8027660" y="6867447"/>
            <a:ext cx="1423419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ВЭД</a:t>
            </a:r>
            <a:endParaRPr lang="ru-RU" sz="10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8" name="Подзаголовок 2"/>
          <p:cNvSpPr txBox="1"/>
          <p:nvPr/>
        </p:nvSpPr>
        <p:spPr>
          <a:xfrm>
            <a:off x="6154008" y="4979802"/>
            <a:ext cx="1423419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АРКТИКА</a:t>
            </a:r>
            <a:endParaRPr lang="ru-RU" sz="10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9" name="Подзаголовок 2"/>
          <p:cNvSpPr txBox="1"/>
          <p:nvPr/>
        </p:nvSpPr>
        <p:spPr>
          <a:xfrm>
            <a:off x="8007112" y="4979802"/>
            <a:ext cx="1423419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ТЕХНОПАРК</a:t>
            </a:r>
            <a:endParaRPr lang="ru-RU" sz="10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0" name="Подзаголовок 2"/>
          <p:cNvSpPr txBox="1"/>
          <p:nvPr/>
        </p:nvSpPr>
        <p:spPr>
          <a:xfrm>
            <a:off x="6143734" y="3118766"/>
            <a:ext cx="1423419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ДАРЫ КАРЕЛИИ</a:t>
            </a:r>
            <a:endParaRPr lang="ru-RU" sz="10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1" name="Подзаголовок 2"/>
          <p:cNvSpPr txBox="1"/>
          <p:nvPr/>
        </p:nvSpPr>
        <p:spPr>
          <a:xfrm>
            <a:off x="8007111" y="3118766"/>
            <a:ext cx="2581961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ЖЕНСКОЕ</a:t>
            </a:r>
            <a:endParaRPr lang="en-US" sz="1000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ПРЕДПРИНИМАТЕЛЬСТВО</a:t>
            </a:r>
            <a:endParaRPr lang="ru-RU" sz="10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2" name="Подзаголовок 2"/>
          <p:cNvSpPr txBox="1"/>
          <p:nvPr/>
        </p:nvSpPr>
        <p:spPr>
          <a:xfrm>
            <a:off x="2427646" y="3118766"/>
            <a:ext cx="1423419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СВОЕ ДЕЛО</a:t>
            </a:r>
            <a:endParaRPr lang="ru-RU" sz="10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3" name="Подзаголовок 2"/>
          <p:cNvSpPr txBox="1"/>
          <p:nvPr/>
        </p:nvSpPr>
        <p:spPr>
          <a:xfrm>
            <a:off x="4291024" y="3118766"/>
            <a:ext cx="1423419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0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СТАНДАРТ</a:t>
            </a:r>
            <a:endParaRPr lang="ru-RU" sz="10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734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31"/>
            <a:ext cx="10662920" cy="7539990"/>
          </a:xfrm>
        </p:spPr>
      </p:pic>
      <p:sp>
        <p:nvSpPr>
          <p:cNvPr id="5" name="TextBox 4"/>
          <p:cNvSpPr txBox="1"/>
          <p:nvPr/>
        </p:nvSpPr>
        <p:spPr>
          <a:xfrm>
            <a:off x="9879916" y="6812439"/>
            <a:ext cx="346753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1" y="893852"/>
            <a:ext cx="576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одзаголовок 2"/>
          <p:cNvSpPr txBox="1"/>
          <p:nvPr/>
        </p:nvSpPr>
        <p:spPr>
          <a:xfrm>
            <a:off x="233045" y="1120775"/>
            <a:ext cx="2977083" cy="536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3200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ПРИОРИТЕТ</a:t>
            </a:r>
            <a:endParaRPr lang="ru-RU" sz="3200" b="1" dirty="0">
              <a:solidFill>
                <a:srgbClr val="5E587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0" name="Замещающее содержимое 109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819184" y="51570"/>
            <a:ext cx="4544060" cy="45421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Изображение 110"/>
          <p:cNvPicPr/>
          <p:nvPr/>
        </p:nvPicPr>
        <p:blipFill>
          <a:blip r:embed="rId5"/>
          <a:stretch>
            <a:fillRect/>
          </a:stretch>
        </p:blipFill>
        <p:spPr>
          <a:xfrm>
            <a:off x="5971539" y="3637777"/>
            <a:ext cx="4391705" cy="3845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52" y="1651018"/>
            <a:ext cx="4351104" cy="4359182"/>
          </a:xfrm>
          <a:prstGeom prst="rect">
            <a:avLst/>
          </a:prstGeom>
        </p:spPr>
      </p:pic>
      <p:pic>
        <p:nvPicPr>
          <p:cNvPr id="113" name="Изображение 112"/>
          <p:cNvPicPr/>
          <p:nvPr/>
        </p:nvPicPr>
        <p:blipFill>
          <a:blip r:embed="rId7"/>
          <a:stretch>
            <a:fillRect/>
          </a:stretch>
        </p:blipFill>
        <p:spPr>
          <a:xfrm>
            <a:off x="3102610" y="842507"/>
            <a:ext cx="2868930" cy="27952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Изображение 113"/>
          <p:cNvPicPr/>
          <p:nvPr/>
        </p:nvPicPr>
        <p:blipFill>
          <a:blip r:embed="rId8"/>
          <a:stretch>
            <a:fillRect/>
          </a:stretch>
        </p:blipFill>
        <p:spPr>
          <a:xfrm>
            <a:off x="3102610" y="4316095"/>
            <a:ext cx="2868930" cy="29260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647065" y="5529580"/>
            <a:ext cx="1824990" cy="1712595"/>
          </a:xfrm>
          <a:prstGeom prst="rect">
            <a:avLst/>
          </a:prstGeom>
          <a:solidFill>
            <a:srgbClr val="C49493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70890" y="5624830"/>
            <a:ext cx="1591310" cy="1485900"/>
          </a:xfrm>
          <a:prstGeom prst="rect">
            <a:avLst/>
          </a:prstGeom>
          <a:solidFill>
            <a:srgbClr val="E8E6E3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Заголовок 1"/>
          <p:cNvSpPr txBox="1"/>
          <p:nvPr/>
        </p:nvSpPr>
        <p:spPr>
          <a:xfrm>
            <a:off x="1090761" y="5722412"/>
            <a:ext cx="3050222" cy="12620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77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solidFill>
                  <a:srgbClr val="BB221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6% </a:t>
            </a:r>
          </a:p>
          <a:p>
            <a:r>
              <a:rPr lang="ru-RU" sz="1200" b="1" dirty="0">
                <a:solidFill>
                  <a:srgbClr val="BB221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ГОДОВЫХ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153A869A-9091-E059-934F-FF9AADF91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01" y="-241314"/>
            <a:ext cx="6467631" cy="1135166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 ПРОГРАММ ЛЬГОТНОГО ФИНАНСИРОВАНИЯ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" y="26035"/>
            <a:ext cx="10654665" cy="7534275"/>
          </a:xfrm>
        </p:spPr>
      </p:pic>
      <p:sp>
        <p:nvSpPr>
          <p:cNvPr id="5" name="TextBox 4"/>
          <p:cNvSpPr txBox="1"/>
          <p:nvPr/>
        </p:nvSpPr>
        <p:spPr>
          <a:xfrm>
            <a:off x="9956751" y="6812439"/>
            <a:ext cx="346753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1" y="893852"/>
            <a:ext cx="576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7" name="Изображение 106"/>
          <p:cNvPicPr/>
          <p:nvPr/>
        </p:nvPicPr>
        <p:blipFill>
          <a:blip r:embed="rId4"/>
          <a:stretch>
            <a:fillRect/>
          </a:stretch>
        </p:blipFill>
        <p:spPr>
          <a:xfrm>
            <a:off x="191770" y="4937125"/>
            <a:ext cx="2743200" cy="26231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Изображение 105"/>
          <p:cNvPicPr/>
          <p:nvPr/>
        </p:nvPicPr>
        <p:blipFill>
          <a:blip r:embed="rId5"/>
          <a:stretch>
            <a:fillRect/>
          </a:stretch>
        </p:blipFill>
        <p:spPr>
          <a:xfrm>
            <a:off x="133350" y="820420"/>
            <a:ext cx="2715895" cy="38741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Изображение 108"/>
          <p:cNvPicPr/>
          <p:nvPr/>
        </p:nvPicPr>
        <p:blipFill>
          <a:blip r:embed="rId6"/>
          <a:stretch>
            <a:fillRect/>
          </a:stretch>
        </p:blipFill>
        <p:spPr>
          <a:xfrm>
            <a:off x="7028815" y="218440"/>
            <a:ext cx="3088005" cy="34086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Замещающее содержимое 104"/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2639082" y="1120775"/>
            <a:ext cx="4754857" cy="475297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Изображение 107"/>
          <p:cNvPicPr/>
          <p:nvPr/>
        </p:nvPicPr>
        <p:blipFill>
          <a:blip r:embed="rId8"/>
          <a:stretch>
            <a:fillRect/>
          </a:stretch>
        </p:blipFill>
        <p:spPr>
          <a:xfrm>
            <a:off x="6653718" y="3818361"/>
            <a:ext cx="3846325" cy="365495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510D4BF-255E-C48F-9A45-5F3F5EB57B7B}"/>
              </a:ext>
            </a:extLst>
          </p:cNvPr>
          <p:cNvSpPr txBox="1"/>
          <p:nvPr/>
        </p:nvSpPr>
        <p:spPr>
          <a:xfrm>
            <a:off x="604061" y="6935822"/>
            <a:ext cx="1341469" cy="379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годовых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CF2B0730-68E2-2DC3-4641-9BFC39BC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" y="-307022"/>
            <a:ext cx="9221787" cy="146050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 ПРОГРАММ ЛЬГОТНОГО ФИНАНСИРОВАНИЯ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6">
            <a:extLst>
              <a:ext uri="{FF2B5EF4-FFF2-40B4-BE49-F238E27FC236}">
                <a16:creationId xmlns:a16="http://schemas.microsoft.com/office/drawing/2014/main" xmlns="" id="{924700D8-5169-5F2A-B78A-19B6538B7C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8" y="25400"/>
            <a:ext cx="10654665" cy="7534275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2B9B8297-865B-CD0E-0DC3-6C482C9D3C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69" y="1276374"/>
            <a:ext cx="3079468" cy="3050192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DA22D1A5-C1B9-95F0-D17C-A6376BA677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413" y="25400"/>
            <a:ext cx="7002022" cy="7429168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F70A6EE-705A-FB8B-C424-7FE523A27F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69" y="4367719"/>
            <a:ext cx="3079467" cy="305019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48A7BA5-B88B-30B8-8822-7CA6C56A97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390" y="3349473"/>
            <a:ext cx="3261244" cy="3899524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F6826A8B-8AA5-2FC2-D274-5CD962A3A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08" y="-225279"/>
            <a:ext cx="4155477" cy="1460500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 ПРОГРАММ ЛЬГОТНОГО ФИНАНСИРОВАНИЯ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1925347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780" y="24765"/>
            <a:ext cx="10650855" cy="7534275"/>
          </a:xfrm>
        </p:spPr>
      </p:pic>
      <p:sp>
        <p:nvSpPr>
          <p:cNvPr id="5" name="TextBox 4"/>
          <p:cNvSpPr txBox="1"/>
          <p:nvPr/>
        </p:nvSpPr>
        <p:spPr>
          <a:xfrm>
            <a:off x="9807526" y="6812439"/>
            <a:ext cx="346753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r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105411" y="681762"/>
            <a:ext cx="576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" name="Изображение 101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150995"/>
            <a:ext cx="3409315" cy="32823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Замещающее содержимое 99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2646674" y="943028"/>
            <a:ext cx="5093970" cy="61201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Изображение 100"/>
          <p:cNvPicPr/>
          <p:nvPr/>
        </p:nvPicPr>
        <p:blipFill>
          <a:blip r:embed="rId6"/>
          <a:stretch>
            <a:fillRect/>
          </a:stretch>
        </p:blipFill>
        <p:spPr>
          <a:xfrm>
            <a:off x="105410" y="775970"/>
            <a:ext cx="2965450" cy="3306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Изображение 103"/>
          <p:cNvPicPr/>
          <p:nvPr/>
        </p:nvPicPr>
        <p:blipFill>
          <a:blip r:embed="rId7"/>
          <a:stretch>
            <a:fillRect/>
          </a:stretch>
        </p:blipFill>
        <p:spPr>
          <a:xfrm>
            <a:off x="7091464" y="623276"/>
            <a:ext cx="3289516" cy="377409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Изображение 102"/>
          <p:cNvPicPr/>
          <p:nvPr/>
        </p:nvPicPr>
        <p:blipFill>
          <a:blip r:embed="rId8"/>
          <a:stretch>
            <a:fillRect/>
          </a:stretch>
        </p:blipFill>
        <p:spPr>
          <a:xfrm>
            <a:off x="7983855" y="4893594"/>
            <a:ext cx="2413635" cy="24618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" name="Подзаголовок 2"/>
          <p:cNvSpPr txBox="1"/>
          <p:nvPr/>
        </p:nvSpPr>
        <p:spPr>
          <a:xfrm>
            <a:off x="8337550" y="6812280"/>
            <a:ext cx="1293495" cy="393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годовых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69EA42D9-B00D-77AB-6B9A-B37D918B0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10" y="-355083"/>
            <a:ext cx="9221787" cy="1460500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 ПРОГРАММ ЛЬГОТНОГО ФИНАНСИРОВАНИЯ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0"/>
            <a:ext cx="10753090" cy="756031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8728"/>
            <a:ext cx="9221689" cy="553013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 ПРОГРАММ ЛЬГОТНОГО ФИНАНСИРОВАНИЯ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56751" y="6812439"/>
            <a:ext cx="346753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1" y="893852"/>
            <a:ext cx="576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13" y="1636773"/>
            <a:ext cx="3558640" cy="3558640"/>
          </a:xfrm>
          <a:prstGeom prst="rect">
            <a:avLst/>
          </a:prstGeom>
        </p:spPr>
      </p:pic>
      <p:sp>
        <p:nvSpPr>
          <p:cNvPr id="72" name="Подзаголовок 2"/>
          <p:cNvSpPr txBox="1"/>
          <p:nvPr/>
        </p:nvSpPr>
        <p:spPr>
          <a:xfrm>
            <a:off x="192647" y="864664"/>
            <a:ext cx="3483393" cy="296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rgbClr val="5E587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СВОЕ ДЕЛО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705" y="884207"/>
            <a:ext cx="3684072" cy="368511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95" y="5671225"/>
            <a:ext cx="1871329" cy="17821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648" y="4079037"/>
            <a:ext cx="3393740" cy="337432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774" y="612470"/>
            <a:ext cx="3300614" cy="3300614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392" y="4780744"/>
            <a:ext cx="1762264" cy="176276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" y="4569537"/>
            <a:ext cx="1789040" cy="191629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795" y="5332095"/>
            <a:ext cx="2227580" cy="222758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68" y="3780453"/>
            <a:ext cx="1976084" cy="1976641"/>
          </a:xfrm>
          <a:prstGeom prst="rect">
            <a:avLst/>
          </a:prstGeom>
        </p:spPr>
      </p:pic>
      <p:sp>
        <p:nvSpPr>
          <p:cNvPr id="43" name="Подзаголовок 2"/>
          <p:cNvSpPr txBox="1"/>
          <p:nvPr/>
        </p:nvSpPr>
        <p:spPr>
          <a:xfrm>
            <a:off x="8967470" y="5814695"/>
            <a:ext cx="1269365" cy="239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годовых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6">
            <a:extLst>
              <a:ext uri="{FF2B5EF4-FFF2-40B4-BE49-F238E27FC236}">
                <a16:creationId xmlns:a16="http://schemas.microsoft.com/office/drawing/2014/main" xmlns="" id="{16D93528-8AB2-57B8-68D1-C7ED871A92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" y="26035"/>
            <a:ext cx="10654665" cy="7534275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0243FC28-D255-342F-273F-9CBD1FFFAA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75" y="5143595"/>
            <a:ext cx="2684834" cy="2390045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12E6BA7A-4D9F-3F91-BAF5-FC7D3EDE3D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74" y="2743200"/>
            <a:ext cx="2684834" cy="2413927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2F8C749-4BFF-5E01-396F-88CDE9158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59" y="885218"/>
            <a:ext cx="6587782" cy="629098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0D0C860-F7EF-1A0A-CFCA-0AA67100F2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76" y="222085"/>
            <a:ext cx="2684834" cy="252111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C6A15F5-AC27-1F1F-1287-BF42A5F916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394" y="1482642"/>
            <a:ext cx="2547581" cy="2842928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1DD72D88-ADDE-B741-83D7-BB4CBBA70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" y="-276570"/>
            <a:ext cx="9221787" cy="146050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 ПРОГРАММ ЛЬГОТНОГО ФИНАНСИРОВАНИЯ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205683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56751" y="6812439"/>
            <a:ext cx="346753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r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510541" y="1029742"/>
            <a:ext cx="936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Объект 6"/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75" y="0"/>
            <a:ext cx="10783570" cy="7560310"/>
          </a:xfrm>
          <a:prstGeom prst="rect">
            <a:avLst/>
          </a:prstGeom>
          <a:gradFill>
            <a:gsLst>
              <a:gs pos="0">
                <a:srgbClr val="DFF5FD"/>
              </a:gs>
              <a:gs pos="89000">
                <a:srgbClr val="E8E6E3"/>
              </a:gs>
              <a:gs pos="100000">
                <a:srgbClr val="AFBBE6"/>
              </a:gs>
              <a:gs pos="100000">
                <a:srgbClr val="CAD1EF"/>
              </a:gs>
            </a:gsLst>
            <a:lin ang="5400000" scaled="0"/>
          </a:gradFill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48995" y="411480"/>
            <a:ext cx="8992870" cy="510540"/>
          </a:xfrm>
        </p:spPr>
        <p:txBody>
          <a:bodyPr vert="horz" wrap="square" lIns="100795" tIns="50397" rIns="100795" bIns="50397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600" i="0" u="none" strike="noStrike" cap="none" spc="0" normalizeH="0" baseline="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УСЛОВИЯ ГАРАНТИЙНОЙ ПОДДЕРЖКИ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/>
        </p:nvSpPr>
        <p:spPr>
          <a:xfrm>
            <a:off x="637541" y="1412875"/>
            <a:ext cx="9312274" cy="5031189"/>
          </a:xfrm>
          <a:prstGeom prst="rect">
            <a:avLst/>
          </a:prstGeom>
        </p:spPr>
        <p:txBody>
          <a:bodyPr vert="horz" wrap="square" lIns="100795" tIns="50397" rIns="100795" bIns="50397" numCol="1" rtlCol="0" anchor="t" anchorCtr="0" compatLnSpc="1">
            <a:norm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Clr>
                <a:srgbClr val="4E67C8"/>
              </a:buClr>
              <a:buNone/>
            </a:pPr>
            <a:r>
              <a:rPr lang="ru-RU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Фонд, как поручитель, несет субсидиарную ответственность перед финансовой организацией за исполнение  заемщиком обязательств в размере до 70% от суммы  кредита, займа, банковской гарантии, но не более 35 млн. рублей. </a:t>
            </a:r>
          </a:p>
          <a:p>
            <a:pPr marL="0" indent="0" algn="just">
              <a:lnSpc>
                <a:spcPct val="100000"/>
              </a:lnSpc>
              <a:buClr>
                <a:srgbClr val="4E67C8"/>
              </a:buClr>
              <a:buNone/>
            </a:pPr>
            <a:endParaRPr lang="ru-RU" sz="20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just">
              <a:lnSpc>
                <a:spcPct val="100000"/>
              </a:lnSpc>
              <a:buClr>
                <a:srgbClr val="4E67C8"/>
              </a:buClr>
              <a:buNone/>
            </a:pPr>
            <a:r>
              <a:rPr lang="ru-RU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Размер предельной суммы обязательств по договорам поручительств, которые могут одновременно действовать в отношении одного  Заемщика - 80 млн. рублей.</a:t>
            </a:r>
          </a:p>
          <a:p>
            <a:pPr marL="0" indent="0" algn="just">
              <a:spcBef>
                <a:spcPct val="0"/>
              </a:spcBef>
              <a:buClr>
                <a:srgbClr val="4E67C8"/>
              </a:buClr>
              <a:buNone/>
            </a:pPr>
            <a:endParaRPr lang="ru-RU" sz="20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ctr">
              <a:spcBef>
                <a:spcPct val="0"/>
              </a:spcBef>
              <a:buClr>
                <a:srgbClr val="4E67C8"/>
              </a:buClr>
              <a:buNone/>
            </a:pPr>
            <a:endParaRPr lang="ru-RU" sz="2000" dirty="0">
              <a:solidFill>
                <a:srgbClr val="BB221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ctr">
              <a:spcBef>
                <a:spcPct val="0"/>
              </a:spcBef>
              <a:buClr>
                <a:srgbClr val="4E67C8"/>
              </a:buClr>
              <a:buNone/>
            </a:pPr>
            <a:r>
              <a:rPr lang="ru-RU" sz="26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Вознаграждение за предоставление поручительства</a:t>
            </a:r>
          </a:p>
          <a:p>
            <a:pPr marL="0" indent="0" algn="ctr">
              <a:spcBef>
                <a:spcPct val="0"/>
              </a:spcBef>
              <a:buClr>
                <a:srgbClr val="4E67C8"/>
              </a:buClr>
              <a:buNone/>
            </a:pPr>
            <a:endParaRPr lang="ru-RU" sz="1800" dirty="0">
              <a:solidFill>
                <a:srgbClr val="BB221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just">
              <a:buClr>
                <a:srgbClr val="4E67C8"/>
              </a:buClr>
              <a:buFont typeface="Wingdings" panose="05000000000000000000" pitchFamily="2" charset="2"/>
              <a:buNone/>
            </a:pPr>
            <a:r>
              <a:rPr lang="ru-RU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0,5%  годовых от суммы поручительства  по обязательствам, вытекающим из договора о предоставлении кредита/</a:t>
            </a:r>
            <a:r>
              <a:rPr lang="en-US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займа/</a:t>
            </a:r>
            <a:r>
              <a:rPr lang="en-US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банковской гарантии.</a:t>
            </a:r>
          </a:p>
          <a:p>
            <a:pPr marL="0" indent="0" algn="just">
              <a:buClr>
                <a:srgbClr val="4E67C8"/>
              </a:buClr>
              <a:buFont typeface="Wingdings" panose="05000000000000000000" pitchFamily="2" charset="2"/>
              <a:buNone/>
            </a:pPr>
            <a:r>
              <a:rPr lang="ru-RU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Оплата  осуществляется   единовременно при предоставлении поручительства или в рассрочку по графику.</a:t>
            </a:r>
            <a:endParaRPr lang="en-US" sz="20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just">
              <a:buClr>
                <a:srgbClr val="4E67C8"/>
              </a:buClr>
              <a:buFont typeface="Wingdings" panose="05000000000000000000" pitchFamily="2" charset="2"/>
              <a:buNone/>
            </a:pPr>
            <a:endParaRPr lang="ru-RU" sz="20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sz="20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altLang="ru-RU" sz="2205" dirty="0">
              <a:latin typeface="Calibri" panose="020F0502020204030204" charset="0"/>
              <a:ea typeface="HG Mincho Light J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altLang="ru-RU" sz="2645" dirty="0">
              <a:ea typeface="HG Mincho Light J"/>
            </a:endParaRPr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37541" y="1004342"/>
            <a:ext cx="936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4"/>
          <p:cNvSpPr txBox="1"/>
          <p:nvPr/>
        </p:nvSpPr>
        <p:spPr>
          <a:xfrm>
            <a:off x="9841865" y="6812280"/>
            <a:ext cx="5784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0541" y="1286743"/>
            <a:ext cx="9487000" cy="5106920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2613372" y="743253"/>
            <a:ext cx="6536981" cy="4888714"/>
          </a:xfrm>
          <a:prstGeom prst="rect">
            <a:avLst/>
          </a:prstGeom>
          <a:solidFill>
            <a:srgbClr val="A0A39A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4" y="0"/>
            <a:ext cx="10782956" cy="7559675"/>
          </a:xfrm>
          <a:gradFill>
            <a:gsLst>
              <a:gs pos="0">
                <a:srgbClr val="DFF5FD"/>
              </a:gs>
              <a:gs pos="89000">
                <a:srgbClr val="E8E6E3"/>
              </a:gs>
              <a:gs pos="100000">
                <a:srgbClr val="AFBBE6"/>
              </a:gs>
              <a:gs pos="100000">
                <a:srgbClr val="CAD1EF"/>
              </a:gs>
            </a:gsLst>
            <a:lin ang="5400000" scaled="0"/>
          </a:gradFill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217" y="-59796"/>
            <a:ext cx="9221689" cy="146118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ПАРТНЕРЫ</a:t>
            </a:r>
            <a:endParaRPr lang="ru-RU" sz="2400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38835" y="6841622"/>
            <a:ext cx="615876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510541" y="1029742"/>
            <a:ext cx="936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5278755" y="2815590"/>
            <a:ext cx="3563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56019" y="1324244"/>
            <a:ext cx="8808102" cy="5322590"/>
          </a:xfrm>
          <a:prstGeom prst="rect">
            <a:avLst/>
          </a:prstGeom>
          <a:solidFill>
            <a:srgbClr val="AEB5C2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01" y="1060811"/>
            <a:ext cx="2161036" cy="2164084"/>
          </a:xfrm>
          <a:prstGeom prst="rect">
            <a:avLst/>
          </a:prstGeom>
        </p:spPr>
      </p:pic>
      <p:pic>
        <p:nvPicPr>
          <p:cNvPr id="12" name="Picture 9" descr="https://jp.multivac.com/Media/Public/International/_Common/News/2017/collaborati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8168" y="2815590"/>
            <a:ext cx="4043045" cy="297942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effectLst>
            <a:softEdge rad="317500"/>
          </a:effectLst>
        </p:spPr>
      </p:pic>
      <p:sp>
        <p:nvSpPr>
          <p:cNvPr id="15" name="Заголовок 1"/>
          <p:cNvSpPr txBox="1"/>
          <p:nvPr/>
        </p:nvSpPr>
        <p:spPr>
          <a:xfrm>
            <a:off x="3127256" y="2119826"/>
            <a:ext cx="9221689" cy="553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0077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БАНКИ-ПАРТНЕРЫ</a:t>
            </a:r>
          </a:p>
        </p:txBody>
      </p:sp>
      <p:sp>
        <p:nvSpPr>
          <p:cNvPr id="16" name="Подзаголовок 2"/>
          <p:cNvSpPr txBox="1"/>
          <p:nvPr/>
        </p:nvSpPr>
        <p:spPr>
          <a:xfrm>
            <a:off x="3659722" y="2672479"/>
            <a:ext cx="2800697" cy="28729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АО «Россельхозбанк»  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ПАО «Сбербанк России» 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ПАО «УРАЛСИБ»  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ПАО Банк «ВТБ» 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АО «МСП Банк»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ПАО «ПСБ»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ПАО Банк «ФК Открытие»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ПАО «Совкомбанк»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АО «Альфа-банк»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Прямоугольник: скругленные углы 18"/>
          <p:cNvSpPr/>
          <p:nvPr/>
        </p:nvSpPr>
        <p:spPr>
          <a:xfrm>
            <a:off x="3432779" y="2773441"/>
            <a:ext cx="108000" cy="108000"/>
          </a:xfrm>
          <a:prstGeom prst="roundRect">
            <a:avLst/>
          </a:prstGeom>
          <a:solidFill>
            <a:srgbClr val="BB221F"/>
          </a:solidFill>
          <a:ln w="1905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/>
          <p:cNvSpPr/>
          <p:nvPr/>
        </p:nvSpPr>
        <p:spPr>
          <a:xfrm>
            <a:off x="3432042" y="3050718"/>
            <a:ext cx="108000" cy="108000"/>
          </a:xfrm>
          <a:prstGeom prst="roundRect">
            <a:avLst/>
          </a:prstGeom>
          <a:solidFill>
            <a:srgbClr val="BB221F"/>
          </a:solidFill>
          <a:ln w="1905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/>
          <p:cNvSpPr/>
          <p:nvPr/>
        </p:nvSpPr>
        <p:spPr>
          <a:xfrm>
            <a:off x="3427569" y="3357657"/>
            <a:ext cx="108000" cy="108000"/>
          </a:xfrm>
          <a:prstGeom prst="roundRect">
            <a:avLst/>
          </a:prstGeom>
          <a:solidFill>
            <a:srgbClr val="BB221F"/>
          </a:solidFill>
          <a:ln w="1905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/>
          <p:cNvSpPr/>
          <p:nvPr/>
        </p:nvSpPr>
        <p:spPr>
          <a:xfrm>
            <a:off x="3427569" y="3644598"/>
            <a:ext cx="108000" cy="108000"/>
          </a:xfrm>
          <a:prstGeom prst="roundRect">
            <a:avLst/>
          </a:prstGeom>
          <a:solidFill>
            <a:srgbClr val="BB221F"/>
          </a:solidFill>
          <a:ln w="1905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/>
          <p:cNvSpPr/>
          <p:nvPr/>
        </p:nvSpPr>
        <p:spPr>
          <a:xfrm>
            <a:off x="3421836" y="3931539"/>
            <a:ext cx="108000" cy="108000"/>
          </a:xfrm>
          <a:prstGeom prst="roundRect">
            <a:avLst/>
          </a:prstGeom>
          <a:solidFill>
            <a:srgbClr val="BB221F"/>
          </a:solidFill>
          <a:ln w="1905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/>
          <p:cNvSpPr/>
          <p:nvPr/>
        </p:nvSpPr>
        <p:spPr>
          <a:xfrm>
            <a:off x="3435646" y="4213929"/>
            <a:ext cx="108000" cy="108000"/>
          </a:xfrm>
          <a:prstGeom prst="roundRect">
            <a:avLst/>
          </a:prstGeom>
          <a:solidFill>
            <a:srgbClr val="BB221F"/>
          </a:solidFill>
          <a:ln w="1905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/>
          <p:cNvSpPr/>
          <p:nvPr/>
        </p:nvSpPr>
        <p:spPr>
          <a:xfrm>
            <a:off x="3427569" y="4473469"/>
            <a:ext cx="108000" cy="108000"/>
          </a:xfrm>
          <a:prstGeom prst="roundRect">
            <a:avLst/>
          </a:prstGeom>
          <a:solidFill>
            <a:srgbClr val="BB221F"/>
          </a:solidFill>
          <a:ln w="1905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/>
          <p:cNvSpPr/>
          <p:nvPr/>
        </p:nvSpPr>
        <p:spPr>
          <a:xfrm>
            <a:off x="3427569" y="4738895"/>
            <a:ext cx="108000" cy="108000"/>
          </a:xfrm>
          <a:prstGeom prst="roundRect">
            <a:avLst/>
          </a:prstGeom>
          <a:solidFill>
            <a:srgbClr val="BB221F"/>
          </a:solidFill>
          <a:ln w="1905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/>
          <p:cNvSpPr/>
          <p:nvPr/>
        </p:nvSpPr>
        <p:spPr>
          <a:xfrm>
            <a:off x="3418037" y="5016657"/>
            <a:ext cx="108000" cy="108000"/>
          </a:xfrm>
          <a:prstGeom prst="roundRect">
            <a:avLst/>
          </a:prstGeom>
          <a:solidFill>
            <a:srgbClr val="BB221F"/>
          </a:solidFill>
          <a:ln w="1905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дзаголовок 2"/>
          <p:cNvSpPr txBox="1"/>
          <p:nvPr/>
        </p:nvSpPr>
        <p:spPr>
          <a:xfrm>
            <a:off x="3728302" y="5661434"/>
            <a:ext cx="4571316" cy="667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Фонд развития промышленности РК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Фонд венчурных инвестиций РК</a:t>
            </a:r>
          </a:p>
        </p:txBody>
      </p:sp>
      <p:sp>
        <p:nvSpPr>
          <p:cNvPr id="29" name="Прямоугольник 28"/>
          <p:cNvSpPr/>
          <p:nvPr/>
        </p:nvSpPr>
        <p:spPr>
          <a:xfrm flipV="1">
            <a:off x="3495650" y="5725084"/>
            <a:ext cx="18000" cy="540000"/>
          </a:xfrm>
          <a:prstGeom prst="rect">
            <a:avLst/>
          </a:prstGeom>
          <a:solidFill>
            <a:srgbClr val="BB221F">
              <a:alpha val="87000"/>
            </a:srgb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500009" y="1511551"/>
            <a:ext cx="6877455" cy="5040000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912929" y="3264546"/>
            <a:ext cx="884365" cy="3287005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09"/>
            <a:ext cx="10691813" cy="75616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64283" y="6812439"/>
            <a:ext cx="512615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r>
              <a:rPr lang="ru-RU" altLang="en-US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  <a:endParaRPr lang="ru-RU" sz="2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ru-RU" sz="2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14538" y="1777109"/>
            <a:ext cx="6536981" cy="4888714"/>
          </a:xfrm>
          <a:prstGeom prst="rect">
            <a:avLst/>
          </a:prstGeom>
          <a:solidFill>
            <a:srgbClr val="A0A39A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91519" y="2876443"/>
            <a:ext cx="7560000" cy="3789380"/>
          </a:xfrm>
          <a:prstGeom prst="rect">
            <a:avLst/>
          </a:prstGeom>
          <a:solidFill>
            <a:srgbClr val="A0A39A"/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519" y="1754904"/>
            <a:ext cx="2395733" cy="2103124"/>
          </a:xfrm>
          <a:prstGeom prst="rect">
            <a:avLst/>
          </a:prstGeom>
        </p:spPr>
      </p:pic>
      <p:sp>
        <p:nvSpPr>
          <p:cNvPr id="17" name="Заголовок 1"/>
          <p:cNvSpPr txBox="1"/>
          <p:nvPr/>
        </p:nvSpPr>
        <p:spPr>
          <a:xfrm>
            <a:off x="365193" y="340839"/>
            <a:ext cx="9221689" cy="5530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0077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600" dirty="0">
                <a:solidFill>
                  <a:srgbClr val="BB22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СПАСИБО ЗА ВНИМАНИЕ</a:t>
            </a:r>
          </a:p>
        </p:txBody>
      </p:sp>
      <p:sp>
        <p:nvSpPr>
          <p:cNvPr id="18" name="Прямоугольник 17"/>
          <p:cNvSpPr/>
          <p:nvPr/>
        </p:nvSpPr>
        <p:spPr>
          <a:xfrm flipV="1">
            <a:off x="1" y="893852"/>
            <a:ext cx="5040000" cy="25200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дзаголовок 2"/>
          <p:cNvSpPr txBox="1"/>
          <p:nvPr/>
        </p:nvSpPr>
        <p:spPr>
          <a:xfrm>
            <a:off x="3665859" y="2073445"/>
            <a:ext cx="5241517" cy="1914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Фонд по содействию кредитованию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субъектов малого и среднего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предпринимательства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Республики Карелия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(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микрокредитная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компания)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44247" y="4154364"/>
            <a:ext cx="8956047" cy="2134391"/>
          </a:xfrm>
          <a:prstGeom prst="rect">
            <a:avLst/>
          </a:prstGeom>
          <a:solidFill>
            <a:schemeClr val="bg1">
              <a:lumMod val="95000"/>
              <a:alpha val="89000"/>
            </a:schemeClr>
          </a:solidFill>
          <a:ln w="0"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92" y="4384881"/>
            <a:ext cx="1676403" cy="1673355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 flipV="1">
            <a:off x="6353268" y="4364771"/>
            <a:ext cx="18000" cy="1620000"/>
          </a:xfrm>
          <a:prstGeom prst="rect">
            <a:avLst/>
          </a:prstGeom>
          <a:solidFill>
            <a:srgbClr val="C00000">
              <a:alpha val="87000"/>
            </a:srgb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дзаголовок 2"/>
          <p:cNvSpPr txBox="1"/>
          <p:nvPr/>
        </p:nvSpPr>
        <p:spPr>
          <a:xfrm>
            <a:off x="3665859" y="4881422"/>
            <a:ext cx="2443610" cy="680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г. Петрозаводск,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наб. Гюллинга, 11</a:t>
            </a:r>
            <a:endParaRPr lang="ru-RU" sz="2000" b="1" dirty="0">
              <a:solidFill>
                <a:srgbClr val="BB221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Подзаголовок 2"/>
          <p:cNvSpPr txBox="1"/>
          <p:nvPr/>
        </p:nvSpPr>
        <p:spPr>
          <a:xfrm>
            <a:off x="6813508" y="4881422"/>
            <a:ext cx="2443610" cy="680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95" indent="-252095" algn="l" defTabSz="1007745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65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84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403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58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77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65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52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10" indent="-252095" algn="l" defTabSz="1007745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 (8142) 67-20-51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+7 921 011-20-65</a:t>
            </a:r>
            <a:endParaRPr lang="ru-RU" sz="2000" b="1" dirty="0">
              <a:solidFill>
                <a:srgbClr val="BB221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3193788" y="4364771"/>
            <a:ext cx="18000" cy="1620000"/>
          </a:xfrm>
          <a:prstGeom prst="rect">
            <a:avLst/>
          </a:prstGeom>
          <a:solidFill>
            <a:srgbClr val="C00000">
              <a:alpha val="87000"/>
            </a:srgb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344</TotalTime>
  <Words>432</Words>
  <Application>Microsoft Office PowerPoint</Application>
  <PresentationFormat>Произвольный</PresentationFormat>
  <Paragraphs>115</Paragraphs>
  <Slides>14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Меры поддержки  субъектов малого и среднего предпринимательства РК</vt:lpstr>
      <vt:lpstr>ВИДЫ ДЕЯТЕЛЬНОСТИ ФОНДА</vt:lpstr>
      <vt:lpstr>РЕЗУЛЬТАТЫ ДЕЯТЕЛЬНОСТИ ФОНДА </vt:lpstr>
      <vt:lpstr>Презентация PowerPoint</vt:lpstr>
      <vt:lpstr>14 ПРОГРАММ ЛЬГОТНОГО ФИНАНСИРОВАНИЯ</vt:lpstr>
      <vt:lpstr>14 ПРОГРАММ ЛЬГОТНОГО ФИНАНСИРОВАНИЯ</vt:lpstr>
      <vt:lpstr>14 ПРОГРАММ ЛЬГОТНОГО ФИНАНСИРОВАНИЯ</vt:lpstr>
      <vt:lpstr>14 ПРОГРАММ ЛЬГОТНОГО ФИНАНСИРОВАНИЯ</vt:lpstr>
      <vt:lpstr>14 ПРОГРАММ ЛЬГОТНОГО ФИНАНСИРОВАНИЯ</vt:lpstr>
      <vt:lpstr>14 ПРОГРАММ ЛЬГОТНОГО ФИНАНСИРОВАНИЯ</vt:lpstr>
      <vt:lpstr>14 ПРОГРАММ ЛЬГОТНОГО ФИНАНСИРОВАНИЯ</vt:lpstr>
      <vt:lpstr>УСЛОВИЯ ГАРАНТИЙНОЙ ПОДДЕРЖКИ</vt:lpstr>
      <vt:lpstr>ПАРТНЕРЫ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РАБОТЫ В 2023 ГОДУ</dc:title>
  <dc:creator>rk kr</dc:creator>
  <cp:lastModifiedBy>WORKST140</cp:lastModifiedBy>
  <cp:revision>69</cp:revision>
  <cp:lastPrinted>2024-05-31T11:23:37Z</cp:lastPrinted>
  <dcterms:created xsi:type="dcterms:W3CDTF">2024-04-22T12:36:00Z</dcterms:created>
  <dcterms:modified xsi:type="dcterms:W3CDTF">2025-10-09T08:59:59Z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EEB1538CC3A84E08BE5149DD710A9F59_13</vt:lpwstr>
  </property>
  <property fmtid="{D5CDD505-2E9C-101B-9397-08002B2CF9AE}" pid="3" name="KSOProductBuildVer">
    <vt:lpwstr>1049-12.2.0.16731</vt:lpwstr>
  </property>
</Properties>
</file>